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8" r:id="rId9"/>
    <p:sldId id="265" r:id="rId10"/>
    <p:sldId id="266" r:id="rId11"/>
    <p:sldId id="269" r:id="rId12"/>
    <p:sldId id="274" r:id="rId13"/>
    <p:sldId id="275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89" d="100"/>
          <a:sy n="89" d="100"/>
        </p:scale>
        <p:origin x="-16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575733" y="1268413"/>
            <a:ext cx="10972800" cy="50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zh-CN" noProof="0" smtClean="0"/>
              <a:t>单击此处编辑母版文本样式</a:t>
            </a:r>
          </a:p>
          <a:p>
            <a:pPr lvl="1"/>
            <a:r>
              <a:rPr lang="zh-CN" altLang="zh-CN" noProof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348751179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BD4DFC7-D9A4-4E46-9152-EB7A6452DEE3}" type="datetimeFigureOut">
              <a:rPr lang="zh-CN" altLang="en-US" smtClean="0"/>
              <a:t>2014/9/21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6C3CD9-4E95-4501-A170-D824DB34B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IST </a:t>
            </a:r>
            <a:r>
              <a:rPr lang="zh-CN" altLang="en-US" dirty="0" smtClean="0"/>
              <a:t>实验室网站汇报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新闻页面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详细（中文版）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62" y="1600200"/>
            <a:ext cx="4530675" cy="4876800"/>
          </a:xfrm>
        </p:spPr>
      </p:pic>
    </p:spTree>
    <p:extLst>
      <p:ext uri="{BB962C8B-B14F-4D97-AF65-F5344CB8AC3E}">
        <p14:creationId xmlns:p14="http://schemas.microsoft.com/office/powerpoint/2010/main" val="1508835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后台管理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控制面板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9606"/>
            <a:ext cx="10972800" cy="4097988"/>
          </a:xfrm>
        </p:spPr>
      </p:pic>
    </p:spTree>
    <p:extLst>
      <p:ext uri="{BB962C8B-B14F-4D97-AF65-F5344CB8AC3E}">
        <p14:creationId xmlns:p14="http://schemas.microsoft.com/office/powerpoint/2010/main" val="75669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后台管理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控制面板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9606"/>
            <a:ext cx="10972800" cy="4097988"/>
          </a:xfrm>
        </p:spPr>
      </p:pic>
    </p:spTree>
    <p:extLst>
      <p:ext uri="{BB962C8B-B14F-4D97-AF65-F5344CB8AC3E}">
        <p14:creationId xmlns:p14="http://schemas.microsoft.com/office/powerpoint/2010/main" val="3338469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后台管理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新闻管理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56" y="1600200"/>
            <a:ext cx="7066488" cy="4876800"/>
          </a:xfrm>
        </p:spPr>
      </p:pic>
    </p:spTree>
    <p:extLst>
      <p:ext uri="{BB962C8B-B14F-4D97-AF65-F5344CB8AC3E}">
        <p14:creationId xmlns:p14="http://schemas.microsoft.com/office/powerpoint/2010/main" val="3338469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后台管理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菜单管理</a:t>
            </a:r>
            <a:r>
              <a:rPr lang="en-US" altLang="zh-CN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37" y="1481861"/>
            <a:ext cx="8078992" cy="5134091"/>
          </a:xfrm>
        </p:spPr>
      </p:pic>
    </p:spTree>
    <p:extLst>
      <p:ext uri="{BB962C8B-B14F-4D97-AF65-F5344CB8AC3E}">
        <p14:creationId xmlns:p14="http://schemas.microsoft.com/office/powerpoint/2010/main" val="300439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后台管理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语言管理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61409"/>
            <a:ext cx="10972800" cy="3154382"/>
          </a:xfrm>
        </p:spPr>
      </p:pic>
    </p:spTree>
    <p:extLst>
      <p:ext uri="{BB962C8B-B14F-4D97-AF65-F5344CB8AC3E}">
        <p14:creationId xmlns:p14="http://schemas.microsoft.com/office/powerpoint/2010/main" val="300439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后台管理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模块管理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98" y="1600200"/>
            <a:ext cx="6811804" cy="4876800"/>
          </a:xfrm>
        </p:spPr>
      </p:pic>
    </p:spTree>
    <p:extLst>
      <p:ext uri="{BB962C8B-B14F-4D97-AF65-F5344CB8AC3E}">
        <p14:creationId xmlns:p14="http://schemas.microsoft.com/office/powerpoint/2010/main" val="300439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60513" y="836614"/>
            <a:ext cx="9107487" cy="633680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000" b="1" dirty="0"/>
              <a:t>研究目标：</a:t>
            </a:r>
            <a:endParaRPr lang="en-US" altLang="zh-CN" sz="2000" b="1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	</a:t>
            </a:r>
            <a:r>
              <a:rPr lang="zh-CN" altLang="en-US" sz="2000" b="1" dirty="0"/>
              <a:t>做能用的，应用目标驱动研究；</a:t>
            </a:r>
            <a:endParaRPr lang="en-US" altLang="zh-CN" sz="2000" b="1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	</a:t>
            </a:r>
            <a:r>
              <a:rPr lang="zh-CN" altLang="en-US" sz="2000" b="1" dirty="0"/>
              <a:t>做平台的，可继承可积累的研究。</a:t>
            </a: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endParaRPr lang="en-US" altLang="zh-CN" sz="2000" b="1" dirty="0"/>
          </a:p>
          <a:p>
            <a:pPr marL="628650" lvl="1" indent="0">
              <a:lnSpc>
                <a:spcPct val="80000"/>
              </a:lnSpc>
              <a:buNone/>
            </a:pPr>
            <a:r>
              <a:rPr lang="zh-CN" altLang="en-US" sz="2000" b="1" dirty="0"/>
              <a:t>研究小组：</a:t>
            </a:r>
            <a:endParaRPr lang="en-US" altLang="zh-CN" sz="2000" b="1" dirty="0"/>
          </a:p>
          <a:p>
            <a:pPr lvl="1" eaLnBrk="1" hangingPunct="1">
              <a:lnSpc>
                <a:spcPct val="80000"/>
              </a:lnSpc>
            </a:pPr>
            <a:r>
              <a:rPr lang="zh-CN" altLang="en-US" sz="2000" b="1" dirty="0"/>
              <a:t>协同应用组：面向</a:t>
            </a:r>
            <a:r>
              <a:rPr lang="zh-CN" altLang="en-US" sz="2000" b="1" dirty="0">
                <a:solidFill>
                  <a:srgbClr val="FF0000"/>
                </a:solidFill>
              </a:rPr>
              <a:t>社交协同</a:t>
            </a:r>
            <a:r>
              <a:rPr lang="zh-CN" altLang="en-US" sz="2000" b="1" dirty="0"/>
              <a:t>的信息可视化技术（移动端，社交协同）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000" b="1" dirty="0"/>
              <a:t>云服务技术组：业务建模技术，服务架构，服务治理实现</a:t>
            </a:r>
            <a:r>
              <a:rPr lang="zh-CN" altLang="en-US" sz="2000" b="1" dirty="0">
                <a:solidFill>
                  <a:srgbClr val="FF0000"/>
                </a:solidFill>
              </a:rPr>
              <a:t>随需应变</a:t>
            </a:r>
            <a:r>
              <a:rPr lang="zh-CN" altLang="en-US" sz="2000" b="1" dirty="0"/>
              <a:t>系统</a:t>
            </a:r>
          </a:p>
          <a:p>
            <a:pPr lvl="1">
              <a:lnSpc>
                <a:spcPct val="80000"/>
              </a:lnSpc>
            </a:pPr>
            <a:r>
              <a:rPr lang="zh-CN" altLang="en-US" sz="2000" b="1" dirty="0"/>
              <a:t>数据语义组：基于</a:t>
            </a:r>
            <a:r>
              <a:rPr lang="zh-CN" altLang="en-US" sz="2000" b="1" dirty="0">
                <a:solidFill>
                  <a:srgbClr val="FF0000"/>
                </a:solidFill>
              </a:rPr>
              <a:t>本体</a:t>
            </a:r>
            <a:r>
              <a:rPr lang="zh-CN" altLang="en-US" sz="2000" b="1" dirty="0"/>
              <a:t>的信息集成技术，数据挖掘，</a:t>
            </a:r>
            <a:r>
              <a:rPr lang="en-US" altLang="zh-CN" sz="2000" b="1" dirty="0">
                <a:solidFill>
                  <a:srgbClr val="FF0000"/>
                </a:solidFill>
              </a:rPr>
              <a:t>linked Data</a:t>
            </a:r>
            <a:r>
              <a:rPr lang="zh-CN" altLang="en-US" sz="2000" b="1" dirty="0"/>
              <a:t>等。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495925" y="188913"/>
            <a:ext cx="66960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2400" dirty="0">
                <a:solidFill>
                  <a:srgbClr val="93052E"/>
                </a:solidFill>
              </a:rPr>
              <a:t>实验室网站 </a:t>
            </a:r>
            <a:r>
              <a:rPr lang="en-US" altLang="zh-CN" sz="2400" dirty="0">
                <a:solidFill>
                  <a:srgbClr val="93052E"/>
                </a:solidFill>
              </a:rPr>
              <a:t>Ist.sjtu.edu.cn</a:t>
            </a:r>
            <a:endParaRPr lang="zh-CN" altLang="en-US" sz="2400" dirty="0">
              <a:solidFill>
                <a:srgbClr val="93052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65389" y="2334405"/>
            <a:ext cx="4176713" cy="720725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/>
              <a:t>基于协同计算的信息可视化技术</a:t>
            </a:r>
          </a:p>
        </p:txBody>
      </p:sp>
      <p:sp>
        <p:nvSpPr>
          <p:cNvPr id="14" name="矩形 13"/>
          <p:cNvSpPr/>
          <p:nvPr/>
        </p:nvSpPr>
        <p:spPr>
          <a:xfrm>
            <a:off x="1865389" y="3269443"/>
            <a:ext cx="4176713" cy="7207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/>
              <a:t>业务建模驱动的服务配置及治理架构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865388" y="4261629"/>
            <a:ext cx="4248150" cy="7191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b="1" dirty="0"/>
              <a:t>基于</a:t>
            </a:r>
            <a:r>
              <a:rPr lang="zh-CN" altLang="en-US" b="1" dirty="0"/>
              <a:t>本体</a:t>
            </a:r>
            <a:r>
              <a:rPr lang="zh-CN" altLang="zh-CN" b="1" dirty="0"/>
              <a:t>的信息资源</a:t>
            </a:r>
            <a:r>
              <a:rPr lang="zh-CN" altLang="en-US" b="1" dirty="0"/>
              <a:t>集成及管理</a:t>
            </a:r>
            <a:r>
              <a:rPr lang="en-US" altLang="zh-CN" b="1" dirty="0"/>
              <a:t> </a:t>
            </a:r>
            <a:endParaRPr lang="zh-CN" altLang="en-US" dirty="0"/>
          </a:p>
        </p:txBody>
      </p:sp>
      <p:sp>
        <p:nvSpPr>
          <p:cNvPr id="12296" name="矩形 15"/>
          <p:cNvSpPr>
            <a:spLocks noChangeArrowheads="1"/>
          </p:cNvSpPr>
          <p:nvPr/>
        </p:nvSpPr>
        <p:spPr bwMode="auto">
          <a:xfrm>
            <a:off x="6329439" y="1815293"/>
            <a:ext cx="3933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ea typeface="宋体" panose="02010600030101010101" pitchFamily="2" charset="-122"/>
              </a:rPr>
              <a:t>Web-based Application</a:t>
            </a:r>
            <a:endParaRPr lang="zh-CN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29439" y="2185180"/>
            <a:ext cx="809625" cy="2860675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rgbClr val="12357C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CIMS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121602" y="2185180"/>
            <a:ext cx="809625" cy="2860675"/>
          </a:xfrm>
          <a:prstGeom prst="rect">
            <a:avLst/>
          </a:prstGeom>
          <a:ln>
            <a:solidFill>
              <a:srgbClr val="12357C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MES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913764" y="2185180"/>
            <a:ext cx="809625" cy="2860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2357C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ERP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588451" y="2185180"/>
            <a:ext cx="1701800" cy="2860675"/>
          </a:xfrm>
          <a:prstGeom prst="rect">
            <a:avLst/>
          </a:prstGeom>
          <a:ln>
            <a:solidFill>
              <a:srgbClr val="12357C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E-Business</a:t>
            </a:r>
          </a:p>
          <a:p>
            <a:pPr algn="ctr">
              <a:defRPr/>
            </a:pPr>
            <a:r>
              <a:rPr lang="en-US" altLang="zh-CN" dirty="0"/>
              <a:t>E-government</a:t>
            </a:r>
            <a:endParaRPr lang="zh-CN" altLang="en-US" dirty="0"/>
          </a:p>
        </p:txBody>
      </p:sp>
      <p:sp>
        <p:nvSpPr>
          <p:cNvPr id="12301" name="矩形 20"/>
          <p:cNvSpPr>
            <a:spLocks noChangeArrowheads="1"/>
          </p:cNvSpPr>
          <p:nvPr/>
        </p:nvSpPr>
        <p:spPr bwMode="auto">
          <a:xfrm>
            <a:off x="3006802" y="1850217"/>
            <a:ext cx="1462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ea typeface="宋体" panose="02010600030101010101" pitchFamily="2" charset="-122"/>
              </a:rPr>
              <a:t>Technology</a:t>
            </a:r>
            <a:endParaRPr lang="zh-CN" altLang="en-US" sz="18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44113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网站主页（中文版）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24" y="1600200"/>
            <a:ext cx="5658522" cy="4876800"/>
          </a:xfrm>
        </p:spPr>
      </p:pic>
    </p:spTree>
    <p:extLst>
      <p:ext uri="{BB962C8B-B14F-4D97-AF65-F5344CB8AC3E}">
        <p14:creationId xmlns:p14="http://schemas.microsoft.com/office/powerpoint/2010/main" val="15431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网站主页（英文版）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90" y="1610958"/>
            <a:ext cx="5809130" cy="4876800"/>
          </a:xfrm>
        </p:spPr>
      </p:pic>
    </p:spTree>
    <p:extLst>
      <p:ext uri="{BB962C8B-B14F-4D97-AF65-F5344CB8AC3E}">
        <p14:creationId xmlns:p14="http://schemas.microsoft.com/office/powerpoint/2010/main" val="239294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论文展示（中文版）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05" y="1600200"/>
            <a:ext cx="5304589" cy="4876800"/>
          </a:xfrm>
        </p:spPr>
      </p:pic>
    </p:spTree>
    <p:extLst>
      <p:ext uri="{BB962C8B-B14F-4D97-AF65-F5344CB8AC3E}">
        <p14:creationId xmlns:p14="http://schemas.microsoft.com/office/powerpoint/2010/main" val="395602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论文展示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详细页面（中文版）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925" y="1600200"/>
            <a:ext cx="4872150" cy="4876800"/>
          </a:xfrm>
        </p:spPr>
      </p:pic>
    </p:spTree>
    <p:extLst>
      <p:ext uri="{BB962C8B-B14F-4D97-AF65-F5344CB8AC3E}">
        <p14:creationId xmlns:p14="http://schemas.microsoft.com/office/powerpoint/2010/main" val="107216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人员介绍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教师（中文版）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94" y="1600200"/>
            <a:ext cx="7144611" cy="4876800"/>
          </a:xfrm>
        </p:spPr>
      </p:pic>
    </p:spTree>
    <p:extLst>
      <p:ext uri="{BB962C8B-B14F-4D97-AF65-F5344CB8AC3E}">
        <p14:creationId xmlns:p14="http://schemas.microsoft.com/office/powerpoint/2010/main" val="395602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人员介绍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学生（中文版）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39" y="1600200"/>
            <a:ext cx="4364322" cy="4876800"/>
          </a:xfrm>
        </p:spPr>
      </p:pic>
    </p:spTree>
    <p:extLst>
      <p:ext uri="{BB962C8B-B14F-4D97-AF65-F5344CB8AC3E}">
        <p14:creationId xmlns:p14="http://schemas.microsoft.com/office/powerpoint/2010/main" val="232454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研究小</a:t>
            </a:r>
            <a:r>
              <a:rPr lang="zh-CN" altLang="en-US" dirty="0" smtClean="0"/>
              <a:t>组页面（中文版）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87" y="1600200"/>
            <a:ext cx="5066426" cy="4876800"/>
          </a:xfrm>
        </p:spPr>
      </p:pic>
    </p:spTree>
    <p:extLst>
      <p:ext uri="{BB962C8B-B14F-4D97-AF65-F5344CB8AC3E}">
        <p14:creationId xmlns:p14="http://schemas.microsoft.com/office/powerpoint/2010/main" val="1508835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16</TotalTime>
  <Words>213</Words>
  <Application>Microsoft Office PowerPoint</Application>
  <PresentationFormat>Custom</PresentationFormat>
  <Paragraphs>44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Clarity</vt:lpstr>
      <vt:lpstr>IST 实验室网站汇报</vt:lpstr>
      <vt:lpstr>实验室网站 Ist.sjtu.edu.cn</vt:lpstr>
      <vt:lpstr>网站主页（中文版）</vt:lpstr>
      <vt:lpstr>网站主页（英文版）</vt:lpstr>
      <vt:lpstr>论文展示（中文版）</vt:lpstr>
      <vt:lpstr>论文展示 – 详细页面（中文版）</vt:lpstr>
      <vt:lpstr>人员介绍 – 教师（中文版）</vt:lpstr>
      <vt:lpstr>人员介绍 – 学生（中文版）</vt:lpstr>
      <vt:lpstr>研究小组页面（中文版）</vt:lpstr>
      <vt:lpstr>新闻页面 – 详细（中文版）</vt:lpstr>
      <vt:lpstr>后台管理 – 控制面板</vt:lpstr>
      <vt:lpstr>后台管理 – 控制面板</vt:lpstr>
      <vt:lpstr>后台管理 – 新闻管理</vt:lpstr>
      <vt:lpstr>后台管理 – 菜单管理 </vt:lpstr>
      <vt:lpstr>后台管理 – 语言管理</vt:lpstr>
      <vt:lpstr>后台管理 – 模块管理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Cai Hongming</dc:creator>
  <cp:lastModifiedBy>donhatquang</cp:lastModifiedBy>
  <cp:revision>6</cp:revision>
  <dcterms:created xsi:type="dcterms:W3CDTF">2014-09-21T01:14:10Z</dcterms:created>
  <dcterms:modified xsi:type="dcterms:W3CDTF">2014-09-21T14:19:01Z</dcterms:modified>
</cp:coreProperties>
</file>